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78" r:id="rId5"/>
    <p:sldId id="260" r:id="rId6"/>
    <p:sldId id="269" r:id="rId7"/>
    <p:sldId id="271" r:id="rId8"/>
    <p:sldId id="270" r:id="rId9"/>
    <p:sldId id="272" r:id="rId10"/>
    <p:sldId id="273" r:id="rId11"/>
    <p:sldId id="274" r:id="rId12"/>
    <p:sldId id="275" r:id="rId13"/>
    <p:sldId id="276" r:id="rId14"/>
    <p:sldId id="261" r:id="rId15"/>
    <p:sldId id="262" r:id="rId16"/>
    <p:sldId id="263" r:id="rId17"/>
    <p:sldId id="264" r:id="rId18"/>
    <p:sldId id="266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49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7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0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49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3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79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851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6475.wordpress.com/2015-fal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lrh/6475Fall2015jhenry3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veloper.com/ws/android/programming/Working-with-Images-in-Googles-Android-3748281-2.htm" TargetMode="External"/><Relationship Id="rId5" Type="http://schemas.openxmlformats.org/officeDocument/2006/relationships/hyperlink" Target="http://www.mkyong.com/android/android-imageview-example/" TargetMode="External"/><Relationship Id="rId4" Type="http://schemas.openxmlformats.org/officeDocument/2006/relationships/hyperlink" Target="http://stackoverflow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xFo95E8M-bWZXNacWowNnhZbDQ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65899"/>
            <a:ext cx="7772400" cy="247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 dirty="0"/>
              <a:t>Comp Photography </a:t>
            </a:r>
          </a:p>
          <a:p>
            <a:pPr rtl="0">
              <a:spcBef>
                <a:spcPts val="0"/>
              </a:spcBef>
              <a:buNone/>
            </a:pPr>
            <a:r>
              <a:rPr lang="en" sz="3600" dirty="0" smtClean="0"/>
              <a:t>Fall 2015</a:t>
            </a:r>
          </a:p>
          <a:p>
            <a:pPr>
              <a:spcBef>
                <a:spcPts val="0"/>
              </a:spcBef>
              <a:buNone/>
            </a:pPr>
            <a:r>
              <a:rPr lang="en" sz="3600" dirty="0" smtClean="0"/>
              <a:t>Final Project</a:t>
            </a:r>
            <a:endParaRPr lang="en" sz="3600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48"/>
            <a:ext cx="7772400" cy="11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Joel Henry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jhenry38@gatech.edu</a:t>
            </a:r>
            <a:endParaRPr lang="en" dirty="0"/>
          </a:p>
        </p:txBody>
      </p:sp>
      <p:sp>
        <p:nvSpPr>
          <p:cNvPr id="32" name="Shape 32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5504400" y="4907875"/>
            <a:ext cx="36395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https://cs6475.wordpress.com/2015-fall/</a:t>
            </a:r>
          </a:p>
          <a:p>
            <a:pPr lvl="0" algn="r" rtl="0">
              <a:spcBef>
                <a:spcPts val="0"/>
              </a:spcBef>
              <a:buNone/>
            </a:pPr>
            <a:endParaRPr sz="110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Median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next filter that is implemented is the </a:t>
            </a:r>
            <a:r>
              <a:rPr lang="en-US" dirty="0" smtClean="0"/>
              <a:t>“Median” </a:t>
            </a:r>
            <a:r>
              <a:rPr lang="en-US" dirty="0"/>
              <a:t>filter.  This filter </a:t>
            </a:r>
            <a:r>
              <a:rPr lang="en-US" dirty="0" smtClean="0"/>
              <a:t>is very similar to the Gaussian Blur filter and utilizes </a:t>
            </a:r>
            <a:r>
              <a:rPr lang="en-US" dirty="0"/>
              <a:t>a value for the size of the kernel used to </a:t>
            </a:r>
            <a:r>
              <a:rPr lang="en-US" dirty="0" smtClean="0"/>
              <a:t>manipulate </a:t>
            </a:r>
            <a:r>
              <a:rPr lang="en-US" dirty="0"/>
              <a:t>the image.  When the </a:t>
            </a:r>
            <a:r>
              <a:rPr lang="en-US" dirty="0" smtClean="0"/>
              <a:t>“Median” </a:t>
            </a:r>
            <a:r>
              <a:rPr lang="en-US" dirty="0"/>
              <a:t>filter is selected, the top </a:t>
            </a:r>
            <a:r>
              <a:rPr lang="en-US" dirty="0" err="1"/>
              <a:t>seekbar</a:t>
            </a:r>
            <a:r>
              <a:rPr lang="en-US" dirty="0"/>
              <a:t> is activated and the user can dynamically modify the value of the </a:t>
            </a:r>
            <a:r>
              <a:rPr lang="en-US" dirty="0" smtClean="0"/>
              <a:t>size.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 demonstration of this method is shown on the animated GIF on the right.</a:t>
            </a:r>
          </a:p>
          <a:p>
            <a:pPr lvl="0"/>
            <a:r>
              <a:rPr lang="en-US" dirty="0"/>
              <a:t>If viewing this presentation in Microsoft PowerPoint, use the slideshow view (F5).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9665" y="4153501"/>
            <a:ext cx="590107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Utils.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(MainActivity.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Imgcodecs.</a:t>
            </a:r>
            <a:r>
              <a:rPr kumimoji="0" lang="en-US" altLang="en-US" sz="8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CV_LOAD_IMAGE_COLOR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medianBlur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seekValue);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Imgproc.</a:t>
            </a:r>
            <a:r>
              <a:rPr kumimoji="0" lang="en-US" altLang="en-US" sz="8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COLOR_BGR2RGB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bm = Bitmap.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(m.cols(), m.rows(), Bitmap.Config.</a:t>
            </a:r>
            <a:r>
              <a:rPr kumimoji="0" lang="en-US" altLang="en-US" sz="8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bm);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.setImageBitmap(bm);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780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Edge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next filter that is implemented is the </a:t>
            </a:r>
            <a:r>
              <a:rPr lang="en-US" dirty="0" smtClean="0"/>
              <a:t>“Edge” filter that displays the edges detected in an image.  </a:t>
            </a:r>
            <a:r>
              <a:rPr lang="en-US" dirty="0"/>
              <a:t>This filter utilizes </a:t>
            </a:r>
            <a:r>
              <a:rPr lang="en-US" dirty="0" smtClean="0"/>
              <a:t>two values: one for the upper threshold and one for the lower threshold.  When </a:t>
            </a:r>
            <a:r>
              <a:rPr lang="en-US" dirty="0"/>
              <a:t>the </a:t>
            </a:r>
            <a:r>
              <a:rPr lang="en-US" dirty="0" smtClean="0"/>
              <a:t>“Edge” </a:t>
            </a:r>
            <a:r>
              <a:rPr lang="en-US" dirty="0"/>
              <a:t>filter is selected, </a:t>
            </a:r>
            <a:r>
              <a:rPr lang="en-US" dirty="0" smtClean="0"/>
              <a:t>both </a:t>
            </a:r>
            <a:r>
              <a:rPr lang="en-US" dirty="0" err="1" smtClean="0"/>
              <a:t>seekbars</a:t>
            </a:r>
            <a:r>
              <a:rPr lang="en-US" dirty="0" smtClean="0"/>
              <a:t> are activated and </a:t>
            </a:r>
            <a:r>
              <a:rPr lang="en-US" dirty="0"/>
              <a:t>the user can dynamically modify the value of the </a:t>
            </a:r>
            <a:r>
              <a:rPr lang="en-US" dirty="0" smtClean="0"/>
              <a:t>upper and lower threshold.  This is the most interesting filter in my opinion since it really helps to understand how the edge detection algorithm works.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A demonstration of this method is shown on the animated GIF on the right.</a:t>
            </a:r>
          </a:p>
          <a:p>
            <a:pPr lvl="0"/>
            <a:r>
              <a:rPr lang="en-US" dirty="0"/>
              <a:t>If viewing this presentation in Microsoft PowerPoint, use the slideshow view (F5).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1700" y="4067805"/>
            <a:ext cx="5805377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Utils.</a:t>
            </a: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(MainActivity.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Imgcodecs.</a:t>
            </a:r>
            <a:r>
              <a:rPr kumimoji="0" lang="en-US" altLang="en-US" sz="9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CV_LOAD_IMAGE_GRAYSCALE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Canny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seekValue, seekValue2,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bm = Bitmap.</a:t>
            </a: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(m.cols(), m.rows(), Bitmap.Config.</a:t>
            </a:r>
            <a:r>
              <a:rPr kumimoji="0" lang="en-US" altLang="en-US" sz="9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9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bm);</a:t>
            </a:r>
            <a:b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.setImageBitmap(bm);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313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1"/>
            <a:ext cx="5697000" cy="56884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RGB Filters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699" y="499730"/>
            <a:ext cx="8736607" cy="22168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next </a:t>
            </a:r>
            <a:r>
              <a:rPr lang="en-US" dirty="0" smtClean="0"/>
              <a:t>three filters, I experiment with manipulating individual channels of a color image.  The user can modify the Red, Green or Blue value of an image.  In this case the slider range (0-255) is converted into a percentage and multiplied by the value stored in the selected channel at each pixel in the image.  This was the most challenging method to implement since I had not worked with multiple channels in depth.</a:t>
            </a:r>
          </a:p>
          <a:p>
            <a:pPr lvl="0"/>
            <a:endParaRPr lang="en-US" dirty="0" smtClean="0"/>
          </a:p>
          <a:p>
            <a:r>
              <a:rPr lang="en-US" dirty="0" smtClean="0"/>
              <a:t>A demonstration of all three of these are shown on the next slide.</a:t>
            </a:r>
          </a:p>
          <a:p>
            <a:pPr lvl="0"/>
            <a:r>
              <a:rPr lang="en-US" dirty="0" smtClean="0"/>
              <a:t>If </a:t>
            </a:r>
            <a:r>
              <a:rPr lang="en-US" dirty="0"/>
              <a:t>viewing this presentation in Microsoft PowerPoint, use the slideshow view (F5). </a:t>
            </a:r>
          </a:p>
          <a:p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7335" y="2716619"/>
            <a:ext cx="8692115" cy="23544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Imgcodecs.</a:t>
            </a:r>
            <a:r>
              <a:rPr kumimoji="0" lang="en-US" altLang="en-US" sz="7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CV_LOAD_IMAGE_COLOR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List&lt;Mat&gt;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lRgb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&lt;Mat&gt;(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rows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m.rows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cols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m.cols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m.channels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&lt;rows;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j=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j&lt;cols;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m.get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seekValueDouble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kumimoji="0" lang="en-US" altLang="en-US" sz="7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data[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seekValueDouble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)*data[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m.put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j, data);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Imgproc.</a:t>
            </a:r>
            <a:r>
              <a:rPr kumimoji="0" lang="en-US" altLang="en-US" sz="7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COLOR_BGR2RGB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m.cols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m.rows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Bitmap.Config.</a:t>
            </a:r>
            <a:r>
              <a:rPr kumimoji="0" lang="en-US" altLang="en-US" sz="7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123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083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29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633" y="-6267"/>
            <a:ext cx="2808367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113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Project Source</a:t>
            </a:r>
            <a:endParaRPr lang="en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The animated GIFs embedded in this presentation give you a great way to see the app in use.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Additionally, my app is publically available via GitHub at the following link:</a:t>
            </a:r>
          </a:p>
          <a:p>
            <a:pPr marL="457200" lvl="0" indent="-228600">
              <a:spcBef>
                <a:spcPts val="600"/>
              </a:spcBef>
              <a:buClr>
                <a:schemeClr val="dk1"/>
              </a:buClr>
              <a:buFont typeface="Arial"/>
            </a:pPr>
            <a:r>
              <a:rPr lang="en-US" sz="2400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sz="2400" dirty="0" smtClean="0">
                <a:solidFill>
                  <a:schemeClr val="dk1"/>
                </a:solidFill>
                <a:hlinkClick r:id="rId3"/>
              </a:rPr>
              <a:t>github.com/joelrh/6475Fall2015jhenry38</a:t>
            </a:r>
            <a:endParaRPr lang="en-US" sz="2400" dirty="0">
              <a:solidFill>
                <a:schemeClr val="dk1"/>
              </a:solidFill>
            </a:endParaRPr>
          </a:p>
          <a:p>
            <a:pPr marL="457200" lvl="0" indent="-228600">
              <a:spcBef>
                <a:spcPts val="600"/>
              </a:spcBef>
              <a:buClr>
                <a:schemeClr val="dk1"/>
              </a:buClr>
              <a:buFont typeface="Arial"/>
            </a:pPr>
            <a:r>
              <a:rPr lang="en-US" sz="2400" dirty="0" smtClean="0">
                <a:solidFill>
                  <a:schemeClr val="dk1"/>
                </a:solidFill>
              </a:rPr>
              <a:t>I encourage you to download and try it out if you have access to Android Studio.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worked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I was able to implement my initially planned methods in the Android app.  I’m surprised how well the dynamic manipulation of filter values worked.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The dynamic image manipulation is a great way to help understand how various values affect the output.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The Android app is easy to use and responsive.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did not work? Why?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1800" dirty="0" smtClean="0">
                <a:solidFill>
                  <a:schemeClr val="dk1"/>
                </a:solidFill>
              </a:rPr>
              <a:t>I spent about half of the development time learning how to load and process images within java and Android.  This is not as trivial task as I originally thought.  Getting the openCV tools to properly load and work on an Android app is relatively difficult and took a substantial amount of trial and error.  Although openCV has been available for the Android platform for some time, it is not as “plug-and-play” as most add-ons. 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1800" dirty="0" smtClean="0">
                <a:solidFill>
                  <a:schemeClr val="dk1"/>
                </a:solidFill>
              </a:rPr>
              <a:t>I struggled with the limited CPU and memory available on a mobile phone.  To get the desired real-time value manuplation, I had to scale the images down to around 300x300.  The original images </a:t>
            </a:r>
            <a:r>
              <a:rPr lang="en-US" sz="1800" dirty="0" smtClean="0">
                <a:solidFill>
                  <a:schemeClr val="dk1"/>
                </a:solidFill>
              </a:rPr>
              <a:t>causes slow manipulation and memory errors due to the emulator’s limited computing power.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1800" dirty="0" smtClean="0">
                <a:solidFill>
                  <a:schemeClr val="dk1"/>
                </a:solidFill>
              </a:rPr>
              <a:t>Although I was able to implement my planned filters, I hoped to include a few more that were further beyond the scope of the course.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Additional Details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I found this project to be quite a challenge based on my limited work with openCV and Android.  I have certainly strengthened my understanding of each.  This has really opened the door for me to further explore the capabilities of openCV and Andriod.  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I plan to test the ability to track images in real-time using and Android phone.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References / Pointers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buClr>
                <a:schemeClr val="dk1"/>
              </a:buClr>
            </a:pPr>
            <a:r>
              <a:rPr lang="en" sz="1800" dirty="0" smtClean="0">
                <a:solidFill>
                  <a:schemeClr val="dk1"/>
                </a:solidFill>
              </a:rPr>
              <a:t>This app heavily relies on the methods available in</a:t>
            </a:r>
            <a:r>
              <a:rPr lang="en-US" sz="1800" dirty="0" smtClean="0">
                <a:solidFill>
                  <a:schemeClr val="dk1"/>
                </a:solidFill>
              </a:rPr>
              <a:t> t</a:t>
            </a:r>
            <a:r>
              <a:rPr lang="en" sz="1800" dirty="0" smtClean="0">
                <a:solidFill>
                  <a:schemeClr val="dk1"/>
                </a:solidFill>
              </a:rPr>
              <a:t>he OpenCV library: </a:t>
            </a:r>
          </a:p>
          <a:p>
            <a:pPr marL="5143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hlinkClick r:id="rId3"/>
              </a:rPr>
              <a:t>http</a:t>
            </a:r>
            <a:r>
              <a:rPr lang="en-US" sz="1800" dirty="0">
                <a:solidFill>
                  <a:schemeClr val="dk1"/>
                </a:solidFill>
                <a:hlinkClick r:id="rId3"/>
              </a:rPr>
              <a:t>://opencv.org</a:t>
            </a:r>
            <a:r>
              <a:rPr lang="en-US" sz="1800" dirty="0" smtClean="0">
                <a:solidFill>
                  <a:schemeClr val="dk1"/>
                </a:solidFill>
                <a:hlinkClick r:id="rId3"/>
              </a:rPr>
              <a:t>/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lvl="0" indent="-228600"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</a:rPr>
              <a:t>I utilized Stack Overflow to resolve many issues ranging from bug fixes to </a:t>
            </a:r>
            <a:r>
              <a:rPr lang="en-US" sz="1800" dirty="0">
                <a:solidFill>
                  <a:schemeClr val="dk1"/>
                </a:solidFill>
              </a:rPr>
              <a:t>image handling:  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5143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hlinkClick r:id="rId4"/>
              </a:rPr>
              <a:t>http</a:t>
            </a:r>
            <a:r>
              <a:rPr lang="en-US" sz="1800" dirty="0">
                <a:solidFill>
                  <a:schemeClr val="dk1"/>
                </a:solidFill>
                <a:hlinkClick r:id="rId4"/>
              </a:rPr>
              <a:t>://stackoverflow.com</a:t>
            </a:r>
            <a:r>
              <a:rPr lang="en-US" sz="1800" dirty="0" smtClean="0">
                <a:solidFill>
                  <a:schemeClr val="dk1"/>
                </a:solidFill>
                <a:hlinkClick r:id="rId4"/>
              </a:rPr>
              <a:t>/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lvl="0" indent="-228600"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</a:rPr>
              <a:t>The following websites were good sources on learning to work with images in Android and Java:</a:t>
            </a:r>
          </a:p>
          <a:p>
            <a:pPr marL="5143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hlinkClick r:id="rId5"/>
              </a:rPr>
              <a:t>http://www.mkyong.com/android/android-imageview-example</a:t>
            </a:r>
            <a:r>
              <a:rPr lang="en-US" sz="1800" dirty="0" smtClean="0">
                <a:solidFill>
                  <a:schemeClr val="dk1"/>
                </a:solidFill>
                <a:hlinkClick r:id="rId5"/>
              </a:rPr>
              <a:t>/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5143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hlinkClick r:id="rId6"/>
              </a:rPr>
              <a:t>http://</a:t>
            </a:r>
            <a:r>
              <a:rPr lang="en-US" sz="1800" dirty="0" smtClean="0">
                <a:solidFill>
                  <a:schemeClr val="dk1"/>
                </a:solidFill>
                <a:hlinkClick r:id="rId6"/>
              </a:rPr>
              <a:t>www.developer.com/ws/android/programming/Working-with-Images-in-Googles-Android-3748281-2.htm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lvl="0" indent="-228600">
              <a:buClr>
                <a:schemeClr val="dk1"/>
              </a:buClr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228600">
              <a:buClr>
                <a:schemeClr val="dk1"/>
              </a:buClr>
            </a:pP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Android Photo Filter</a:t>
            </a:r>
            <a:endParaRPr lang="en"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600" dirty="0" smtClean="0"/>
              <a:t>For my final project, I decided to write an Andriod app that allows the user to apply a variety of image manipulations that were learned in this class and some additional ones.  </a:t>
            </a:r>
          </a:p>
          <a:p>
            <a:pPr lvl="0" algn="l" rtl="0">
              <a:spcBef>
                <a:spcPts val="0"/>
              </a:spcBef>
              <a:buNone/>
            </a:pPr>
            <a:endParaRPr lang="en" sz="1600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en" sz="1600" dirty="0" smtClean="0"/>
              <a:t>I intended for th</a:t>
            </a:r>
            <a:r>
              <a:rPr lang="en-US" sz="1600" dirty="0" smtClean="0"/>
              <a:t>is</a:t>
            </a:r>
            <a:r>
              <a:rPr lang="en" sz="1600" dirty="0" smtClean="0"/>
              <a:t> project to strengthen my understanding of the material that I learned over the course, explore additional computational photography methods, utilize OpenCV in java, and gain more experience with the Android platform</a:t>
            </a:r>
            <a:r>
              <a:rPr lang="en" sz="1600" dirty="0" smtClean="0"/>
              <a:t>.</a:t>
            </a:r>
          </a:p>
          <a:p>
            <a:pPr lvl="0" algn="l" rtl="0">
              <a:spcBef>
                <a:spcPts val="0"/>
              </a:spcBef>
              <a:buNone/>
            </a:pPr>
            <a:endParaRPr lang="en" sz="1600" dirty="0"/>
          </a:p>
          <a:p>
            <a:pPr lvl="0" algn="l" rtl="0">
              <a:spcBef>
                <a:spcPts val="0"/>
              </a:spcBef>
              <a:buNone/>
            </a:pPr>
            <a:r>
              <a:rPr lang="en" sz="1600" dirty="0" smtClean="0"/>
              <a:t>This presentation is available in the original PPTX format from the following link:</a:t>
            </a:r>
          </a:p>
          <a:p>
            <a:pPr lvl="0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drive.google.com/file/d/0BxFo95E8M-bWZXNacWowNnhZbDQ/view?usp=sharing</a:t>
            </a:r>
            <a:endParaRPr lang="en-US" sz="1600" dirty="0" smtClean="0"/>
          </a:p>
          <a:p>
            <a:pPr lvl="0"/>
            <a:r>
              <a:rPr lang="en-US" sz="1600" dirty="0" smtClean="0"/>
              <a:t>This original format is required for viewing the animated GIFs.  </a:t>
            </a:r>
            <a:r>
              <a:rPr lang="en-US" sz="1600" dirty="0" smtClean="0"/>
              <a:t>Please view in Google Slides or </a:t>
            </a:r>
            <a:r>
              <a:rPr lang="en-US" sz="1600" smtClean="0"/>
              <a:t>Microsoft PowerPoint.</a:t>
            </a:r>
            <a:endParaRPr lang="en" sz="1600" dirty="0"/>
          </a:p>
        </p:txBody>
      </p:sp>
      <p:sp>
        <p:nvSpPr>
          <p:cNvPr id="40" name="Shape 4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The Goal of </a:t>
            </a:r>
            <a:r>
              <a:rPr lang="en" dirty="0" smtClean="0"/>
              <a:t>This </a:t>
            </a:r>
            <a:r>
              <a:rPr lang="en" dirty="0"/>
              <a:t>Project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600" dirty="0" smtClean="0"/>
              <a:t>In addtion to this course I am taking CS 6300: Software Development.  This course utilizes Java and Android app development.  I wanted to both implement what I learned in</a:t>
            </a:r>
            <a:r>
              <a:rPr lang="en-US" sz="1600" dirty="0" smtClean="0"/>
              <a:t> CS 6475 and CS 6300 into a single application that would certainly push my understanding of each.  I created a list of “methods” that I thought I could tackle within the 2 week development period.</a:t>
            </a:r>
            <a:endParaRPr lang="en" sz="1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800" dirty="0"/>
              <a:t>Methods to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General management of images on the Android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“Black and White” conversion with dynamic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Conversion to “Greyscale”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“Gaussian Blur” with dynamic </a:t>
            </a:r>
            <a:r>
              <a:rPr lang="en-US" sz="1600" dirty="0" err="1"/>
              <a:t>ksize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“Median” filter with dynamic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Edge detection with dynamically set low and high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Manipulate individual RGB channels of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600" dirty="0"/>
          </a:p>
        </p:txBody>
      </p:sp>
      <p:sp>
        <p:nvSpPr>
          <p:cNvPr id="47" name="Shape 47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93" y="0"/>
            <a:ext cx="2779407" cy="5143500"/>
          </a:xfrm>
          <a:prstGeom prst="rect">
            <a:avLst/>
          </a:prstGeom>
        </p:spPr>
      </p:pic>
      <p:sp>
        <p:nvSpPr>
          <p:cNvPr id="11" name="Shape 57"/>
          <p:cNvSpPr txBox="1">
            <a:spLocks noGrp="1"/>
          </p:cNvSpPr>
          <p:nvPr>
            <p:ph type="title"/>
          </p:nvPr>
        </p:nvSpPr>
        <p:spPr>
          <a:xfrm>
            <a:off x="311700" y="61187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 dirty="0" smtClean="0"/>
              <a:t>Final Product Description</a:t>
            </a:r>
            <a:endParaRPr lang="en" sz="3200" dirty="0"/>
          </a:p>
        </p:txBody>
      </p:sp>
      <p:sp>
        <p:nvSpPr>
          <p:cNvPr id="12" name="Shape 58"/>
          <p:cNvSpPr txBox="1">
            <a:spLocks noGrp="1"/>
          </p:cNvSpPr>
          <p:nvPr>
            <p:ph type="body" idx="1"/>
          </p:nvPr>
        </p:nvSpPr>
        <p:spPr>
          <a:xfrm>
            <a:off x="311700" y="733647"/>
            <a:ext cx="5697000" cy="42104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050" dirty="0" smtClean="0"/>
              <a:t>A snapshot of the app is shown on the right.  To describe the final product I created a series of animated GIFs that show the individual capabilities available in the app.</a:t>
            </a:r>
          </a:p>
          <a:p>
            <a:pPr>
              <a:spcBef>
                <a:spcPts val="0"/>
              </a:spcBef>
              <a:buNone/>
            </a:pPr>
            <a:endParaRPr lang="en-US" sz="1050" dirty="0" smtClean="0"/>
          </a:p>
          <a:p>
            <a:pPr>
              <a:spcBef>
                <a:spcPts val="0"/>
              </a:spcBef>
              <a:buNone/>
            </a:pPr>
            <a:r>
              <a:rPr lang="en-US" sz="1050" dirty="0" smtClean="0"/>
              <a:t>I developed the app using Android Studio V1.3.1 on the Android SDK V23 (Marshmallow).  The emulator used to develop the app is the Nexus 5 API 23 x86.</a:t>
            </a:r>
          </a:p>
          <a:p>
            <a:pPr>
              <a:spcBef>
                <a:spcPts val="0"/>
              </a:spcBef>
              <a:buNone/>
            </a:pPr>
            <a:endParaRPr lang="en-US" sz="1050" dirty="0"/>
          </a:p>
          <a:p>
            <a:r>
              <a:rPr lang="en-US" sz="1050" dirty="0"/>
              <a:t>The App is laid out in the following way: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The image is selected via a pull down menu and loaded by hitting the “SELECT IMAGE” button.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When the image is selected, it is loaded on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Under the image, there are two </a:t>
            </a:r>
            <a:r>
              <a:rPr lang="en-US" sz="1050" dirty="0" err="1"/>
              <a:t>seekbars</a:t>
            </a:r>
            <a:r>
              <a:rPr lang="en-US" sz="1050" dirty="0"/>
              <a:t> that can be used to dynamically manipulate values related to the chosen filter.  Some filters use both </a:t>
            </a:r>
            <a:r>
              <a:rPr lang="en-US" sz="1050" dirty="0" err="1"/>
              <a:t>seekbars</a:t>
            </a:r>
            <a:r>
              <a:rPr lang="en-US" sz="1050" dirty="0"/>
              <a:t>, only one, or none.  The value related to the </a:t>
            </a:r>
            <a:r>
              <a:rPr lang="en-US" sz="1050" dirty="0" err="1"/>
              <a:t>seekbar</a:t>
            </a:r>
            <a:r>
              <a:rPr lang="en-US" sz="1050" dirty="0"/>
              <a:t> is displayed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The value that the </a:t>
            </a:r>
            <a:r>
              <a:rPr lang="en-US" sz="1050" dirty="0" err="1"/>
              <a:t>seekbar</a:t>
            </a:r>
            <a:r>
              <a:rPr lang="en-US" sz="1050" dirty="0"/>
              <a:t> is modifying is also displayed on the screen for the user.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When a </a:t>
            </a:r>
            <a:r>
              <a:rPr lang="en-US" sz="1050" dirty="0" err="1"/>
              <a:t>seekbar</a:t>
            </a:r>
            <a:r>
              <a:rPr lang="en-US" sz="1050" dirty="0"/>
              <a:t> is not utilized for the chosen filter, it is deactivated and the label is changed to “unused”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The filter is chosen via a pull down menu on the bottom of the screen and applied by hitting the “APPLY FILTER” button.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Note: the values on the </a:t>
            </a:r>
            <a:r>
              <a:rPr lang="en-US" sz="1050" dirty="0" err="1"/>
              <a:t>seekbar</a:t>
            </a:r>
            <a:r>
              <a:rPr lang="en-US" sz="1050" dirty="0"/>
              <a:t> are applied dynamically so that you can see the effect of the value on the image as the </a:t>
            </a:r>
          </a:p>
          <a:p>
            <a:pPr>
              <a:spcBef>
                <a:spcPts val="0"/>
              </a:spcBef>
              <a:buNone/>
            </a:pPr>
            <a:endParaRPr lang="en-US" sz="1050" dirty="0"/>
          </a:p>
          <a:p>
            <a:pPr>
              <a:spcBef>
                <a:spcPts val="0"/>
              </a:spcBef>
              <a:buNone/>
            </a:pPr>
            <a:endParaRPr lang="en-US" sz="1050" dirty="0" smtClean="0"/>
          </a:p>
          <a:p>
            <a:pPr>
              <a:spcBef>
                <a:spcPts val="0"/>
              </a:spcBef>
              <a:buNone/>
            </a:pPr>
            <a:r>
              <a:rPr lang="en-US" sz="1000" b="1" dirty="0" smtClean="0"/>
              <a:t>*Note:  To view the animated GIFs, you must view this PowerPoint project at Full Screen (hit F5 on Windows).  </a:t>
            </a:r>
            <a:r>
              <a:rPr lang="en-US" sz="1000" b="1" dirty="0" smtClean="0">
                <a:solidFill>
                  <a:srgbClr val="FF0000"/>
                </a:solidFill>
              </a:rPr>
              <a:t>Here is a link to the Google Drive version of this presentation that has the animated GIFs available without presentation mode.</a:t>
            </a:r>
            <a:endParaRPr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1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App Process Flow</a:t>
            </a:r>
            <a:endParaRPr lang="en" dirty="0"/>
          </a:p>
        </p:txBody>
      </p:sp>
      <p:sp>
        <p:nvSpPr>
          <p:cNvPr id="63" name="Shape 6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sp>
        <p:nvSpPr>
          <p:cNvPr id="64" name="Shape 64"/>
          <p:cNvSpPr/>
          <p:nvPr/>
        </p:nvSpPr>
        <p:spPr>
          <a:xfrm>
            <a:off x="167125" y="2291528"/>
            <a:ext cx="720380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 smtClean="0"/>
              <a:t>Select Image</a:t>
            </a:r>
            <a:endParaRPr lang="en" dirty="0"/>
          </a:p>
        </p:txBody>
      </p:sp>
      <p:sp>
        <p:nvSpPr>
          <p:cNvPr id="65" name="Shape 65"/>
          <p:cNvSpPr/>
          <p:nvPr/>
        </p:nvSpPr>
        <p:spPr>
          <a:xfrm>
            <a:off x="2529706" y="2301880"/>
            <a:ext cx="897300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Select Filter</a:t>
            </a:r>
            <a:endParaRPr lang="en" dirty="0"/>
          </a:p>
        </p:txBody>
      </p:sp>
      <p:sp>
        <p:nvSpPr>
          <p:cNvPr id="66" name="Shape 66"/>
          <p:cNvSpPr/>
          <p:nvPr/>
        </p:nvSpPr>
        <p:spPr>
          <a:xfrm>
            <a:off x="3786555" y="2301880"/>
            <a:ext cx="897300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Apply Filter</a:t>
            </a:r>
            <a:endParaRPr lang="en" dirty="0"/>
          </a:p>
        </p:txBody>
      </p:sp>
      <p:sp>
        <p:nvSpPr>
          <p:cNvPr id="67" name="Shape 67"/>
          <p:cNvSpPr/>
          <p:nvPr/>
        </p:nvSpPr>
        <p:spPr>
          <a:xfrm>
            <a:off x="5028347" y="2301880"/>
            <a:ext cx="1723327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Manipulate value(s)</a:t>
            </a:r>
            <a:endParaRPr lang="en" dirty="0"/>
          </a:p>
        </p:txBody>
      </p:sp>
      <p:sp>
        <p:nvSpPr>
          <p:cNvPr id="68" name="Shape 68"/>
          <p:cNvSpPr/>
          <p:nvPr/>
        </p:nvSpPr>
        <p:spPr>
          <a:xfrm>
            <a:off x="6964326" y="2301880"/>
            <a:ext cx="1884521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Display manipulated Image on screen</a:t>
            </a:r>
            <a:endParaRPr lang="en" dirty="0"/>
          </a:p>
        </p:txBody>
      </p:sp>
      <p:cxnSp>
        <p:nvCxnSpPr>
          <p:cNvPr id="69" name="Shape 69"/>
          <p:cNvCxnSpPr>
            <a:stCxn id="64" idx="3"/>
            <a:endCxn id="39" idx="1"/>
          </p:cNvCxnSpPr>
          <p:nvPr/>
        </p:nvCxnSpPr>
        <p:spPr>
          <a:xfrm>
            <a:off x="887505" y="2720228"/>
            <a:ext cx="292709" cy="103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hape 70"/>
          <p:cNvCxnSpPr>
            <a:stCxn id="65" idx="3"/>
            <a:endCxn id="66" idx="1"/>
          </p:cNvCxnSpPr>
          <p:nvPr/>
        </p:nvCxnSpPr>
        <p:spPr>
          <a:xfrm>
            <a:off x="3427006" y="2730580"/>
            <a:ext cx="35954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" name="Shape 71"/>
          <p:cNvCxnSpPr>
            <a:stCxn id="66" idx="3"/>
            <a:endCxn id="67" idx="1"/>
          </p:cNvCxnSpPr>
          <p:nvPr/>
        </p:nvCxnSpPr>
        <p:spPr>
          <a:xfrm>
            <a:off x="4683855" y="2730580"/>
            <a:ext cx="34449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>
            <a:stCxn id="67" idx="3"/>
            <a:endCxn id="68" idx="1"/>
          </p:cNvCxnSpPr>
          <p:nvPr/>
        </p:nvCxnSpPr>
        <p:spPr>
          <a:xfrm>
            <a:off x="6751674" y="2730580"/>
            <a:ext cx="21265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Curved Connector 20"/>
          <p:cNvCxnSpPr>
            <a:stCxn id="67" idx="2"/>
            <a:endCxn id="66" idx="2"/>
          </p:cNvCxnSpPr>
          <p:nvPr/>
        </p:nvCxnSpPr>
        <p:spPr>
          <a:xfrm rot="5400000">
            <a:off x="5062608" y="2331877"/>
            <a:ext cx="12700" cy="1654806"/>
          </a:xfrm>
          <a:prstGeom prst="curvedConnector3">
            <a:avLst>
              <a:gd name="adj1" fmla="val 3851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65"/>
          <p:cNvSpPr/>
          <p:nvPr/>
        </p:nvSpPr>
        <p:spPr>
          <a:xfrm>
            <a:off x="1180214" y="2301880"/>
            <a:ext cx="1145589" cy="85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Display Original Image on screen</a:t>
            </a:r>
            <a:endParaRPr lang="en" dirty="0"/>
          </a:p>
        </p:txBody>
      </p:sp>
      <p:cxnSp>
        <p:nvCxnSpPr>
          <p:cNvPr id="41" name="Shape 69"/>
          <p:cNvCxnSpPr>
            <a:stCxn id="39" idx="3"/>
            <a:endCxn id="65" idx="1"/>
          </p:cNvCxnSpPr>
          <p:nvPr/>
        </p:nvCxnSpPr>
        <p:spPr>
          <a:xfrm>
            <a:off x="2325803" y="2730580"/>
            <a:ext cx="20390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Choosing </a:t>
            </a:r>
            <a:r>
              <a:rPr lang="en" dirty="0"/>
              <a:t>an Image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 spent a good bit of time understanding how an Android application can store and access images.  This is not as trivial as I initially expected.  To get this to work, I preloaded 3 PNG images on the app that can be individually selected for manipulation within the app.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animated GIF to the right shows the process of selecting each of the 3 preloaded images.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5775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Greyscale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first filter that I chose to implement is converting the image to “greyscale”.  This is the most trivial manipulation but once it was successfully implemented, I was able to prove that my process for loading an image, manipulating the image, and displaying the image are working.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demonstration of this method is shown on the animated GIF on the right.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If viewing this presentation in Microsoft PowerPoint, use the slideshow view (F5). </a:t>
            </a:r>
            <a:endParaRPr dirty="0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0546" y="4385691"/>
            <a:ext cx="5619307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Imgcodecs.</a:t>
            </a:r>
            <a:r>
              <a:rPr kumimoji="0" lang="en-US" altLang="en-US" sz="7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CV_LOAD_IMAGE_GRAYSCALE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m.cols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m.rows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Bitmap.Config.</a:t>
            </a:r>
            <a:r>
              <a:rPr kumimoji="0" lang="en-US" altLang="en-US" sz="7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7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7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616574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Black and White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next filter that is implemented is the “Black and White” filter.  The black and white conversion utilizes a threshold value that is used to determine how each pixel is converted.  When the “Black and White” filter is selected, the top </a:t>
            </a:r>
            <a:r>
              <a:rPr lang="en-US" dirty="0" err="1" smtClean="0"/>
              <a:t>seekbar</a:t>
            </a:r>
            <a:r>
              <a:rPr lang="en-US" dirty="0" smtClean="0"/>
              <a:t> is activated and the user can dynamically modify the value of the Threshold.  Being able to modify the threshold value and immediately see the effects is a great way to determine the best threshold value for the selected image.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/>
            <a:r>
              <a:rPr lang="en-US" dirty="0"/>
              <a:t>A demonstration of this method is shown on the animated GIF on the right.</a:t>
            </a:r>
          </a:p>
          <a:p>
            <a:pPr lvl="0"/>
            <a:r>
              <a:rPr lang="en-US" dirty="0"/>
              <a:t>If viewing this presentation in Microsoft PowerPoint, use the slideshow view (F5).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1700" y="4153501"/>
            <a:ext cx="56970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Imgcodecs.</a:t>
            </a:r>
            <a:r>
              <a:rPr kumimoji="0" lang="en-US" altLang="en-US" sz="8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CV_LOAD_IMAGE_GRAYSCALE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threshold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THRESH_BINARY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m.cols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m.rows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Bitmap.Config.</a:t>
            </a:r>
            <a:r>
              <a:rPr kumimoji="0" lang="en-US" altLang="en-US" sz="8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6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697000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Gaussian Blur</a:t>
            </a:r>
            <a:endParaRPr lang="en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697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next filter that is implemented is the </a:t>
            </a:r>
            <a:r>
              <a:rPr lang="en-US" dirty="0" smtClean="0"/>
              <a:t>“Gaussian Blur” </a:t>
            </a:r>
            <a:r>
              <a:rPr lang="en-US" dirty="0"/>
              <a:t>filter.  </a:t>
            </a:r>
            <a:r>
              <a:rPr lang="en-US" dirty="0" smtClean="0"/>
              <a:t>This filter utilizes a value for the size of the kernel used to blur the image.  When </a:t>
            </a:r>
            <a:r>
              <a:rPr lang="en-US" dirty="0"/>
              <a:t>the </a:t>
            </a:r>
            <a:r>
              <a:rPr lang="en-US" dirty="0" smtClean="0"/>
              <a:t>“Gaussian Blur” </a:t>
            </a:r>
            <a:r>
              <a:rPr lang="en-US" dirty="0"/>
              <a:t>filter is selected, the top </a:t>
            </a:r>
            <a:r>
              <a:rPr lang="en-US" dirty="0" err="1"/>
              <a:t>seekbar</a:t>
            </a:r>
            <a:r>
              <a:rPr lang="en-US" dirty="0"/>
              <a:t> is activated and the user can dynamically modify the value of the </a:t>
            </a:r>
            <a:r>
              <a:rPr lang="en-US" dirty="0" smtClean="0"/>
              <a:t>kernel size.  This dynamic manipulation is useful in learning how the kernel size affects the result.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A demonstration of this method is shown on the animated GIF on the right.</a:t>
            </a:r>
          </a:p>
          <a:p>
            <a:pPr lvl="0"/>
            <a:r>
              <a:rPr lang="en-US" dirty="0"/>
              <a:t>If viewing this presentation in Microsoft PowerPoint, use the slideshow view (F5).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641" y="0"/>
            <a:ext cx="28083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1700" y="4153501"/>
            <a:ext cx="581151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 m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loadResource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drawableInt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Imgcodecs.</a:t>
            </a:r>
            <a:r>
              <a:rPr kumimoji="0" lang="en-US" altLang="en-US" sz="8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CV_LOAD_IMAGE_COLOR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GaussianBlur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seekValue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Imgproc.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m, Imgproc.</a:t>
            </a:r>
            <a:r>
              <a:rPr kumimoji="0" lang="en-US" altLang="en-US" sz="8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COLOR_BGR2RGB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Bitmap.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m.cols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m.rows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Bitmap.Config.</a:t>
            </a:r>
            <a:r>
              <a:rPr kumimoji="0" lang="en-US" altLang="en-US" sz="8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ARGB_8888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matToBitmap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.setImageBitmap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46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1786</Words>
  <Application>Microsoft Office PowerPoint</Application>
  <PresentationFormat>On-screen Show (16:9)</PresentationFormat>
  <Paragraphs>122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Courier New</vt:lpstr>
      <vt:lpstr>light-gradient</vt:lpstr>
      <vt:lpstr>Comp Photography  Fall 2015 Final Project</vt:lpstr>
      <vt:lpstr>Android Photo Filter</vt:lpstr>
      <vt:lpstr>The Goal of This Project</vt:lpstr>
      <vt:lpstr>Final Product Description</vt:lpstr>
      <vt:lpstr>App Process Flow</vt:lpstr>
      <vt:lpstr>Choosing an Image</vt:lpstr>
      <vt:lpstr>Greyscale</vt:lpstr>
      <vt:lpstr>Black and White</vt:lpstr>
      <vt:lpstr>Gaussian Blur</vt:lpstr>
      <vt:lpstr>Median</vt:lpstr>
      <vt:lpstr>Edge</vt:lpstr>
      <vt:lpstr>RGB Filters</vt:lpstr>
      <vt:lpstr>PowerPoint Presentation</vt:lpstr>
      <vt:lpstr>Project Source</vt:lpstr>
      <vt:lpstr>What worked</vt:lpstr>
      <vt:lpstr>What did not work? Why?</vt:lpstr>
      <vt:lpstr>Additional Details</vt:lpstr>
      <vt:lpstr>References / Pointers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Photography  Fall 2015 Final Project</dc:title>
  <dc:creator>Joel Henry</dc:creator>
  <cp:lastModifiedBy>Joel Henry</cp:lastModifiedBy>
  <cp:revision>21</cp:revision>
  <dcterms:modified xsi:type="dcterms:W3CDTF">2015-11-29T16:07:38Z</dcterms:modified>
</cp:coreProperties>
</file>